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8" r:id="rId13"/>
    <p:sldId id="269" r:id="rId14"/>
    <p:sldId id="271" r:id="rId15"/>
    <p:sldId id="272" r:id="rId16"/>
    <p:sldId id="273" r:id="rId17"/>
    <p:sldId id="274" r:id="rId18"/>
    <p:sldId id="281" r:id="rId19"/>
    <p:sldId id="282" r:id="rId20"/>
    <p:sldId id="283" r:id="rId21"/>
    <p:sldId id="284" r:id="rId22"/>
    <p:sldId id="279" r:id="rId23"/>
    <p:sldId id="280" r:id="rId2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45B4186E-5A4A-4C20-90E0-1370F37314C0}">
          <p14:sldIdLst>
            <p14:sldId id="256"/>
            <p14:sldId id="257"/>
            <p14:sldId id="258"/>
            <p14:sldId id="259"/>
            <p14:sldId id="260"/>
            <p14:sldId id="265"/>
            <p14:sldId id="261"/>
            <p14:sldId id="262"/>
            <p14:sldId id="263"/>
            <p14:sldId id="264"/>
            <p14:sldId id="266"/>
            <p14:sldId id="268"/>
            <p14:sldId id="269"/>
            <p14:sldId id="271"/>
            <p14:sldId id="272"/>
            <p14:sldId id="273"/>
            <p14:sldId id="274"/>
            <p14:sldId id="281"/>
            <p14:sldId id="282"/>
            <p14:sldId id="283"/>
            <p14:sldId id="284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B6FE92-A5BC-4278-9659-CB1A51266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1E4F63-CB00-41BF-A042-E8259029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53A06B-2CF7-4B3D-973B-17CA5C7F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53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1D990F-5F72-402D-A7F6-157FF383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4C30FF-0EE1-434E-8F4F-1B3F7FF5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1DDCCC-65B3-4E8B-9A6A-170FCE3C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29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37F263-9013-4513-9450-B896EE80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C75CF5-0DC2-43F1-8642-E0618FAAE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598E44-6932-40E1-9810-73861DF2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92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CB00CC-7CA3-434F-89A0-9FD24170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23DEE8-3F8C-4A63-BD87-DE72B1F35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B4ED9E-0777-49D8-A77F-5B495D7A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88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C1E4C4-BF48-451F-85C4-3E2695D0C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5A9086-8862-48D5-8380-A0AB0AB8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E190FF-770A-4AB7-97F6-430EC0D9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07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B5959497-2226-4E43-AEF0-C4F6C967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D61D2792-C9C6-4A8A-93D7-09B2F3C4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AE197083-1EE5-44FB-8F58-E1608699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56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FD534645-2E2A-46CF-B2C1-13F272B2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20D9E2A4-D071-4EE3-B044-C9240D8F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6E081848-44F4-433F-AAFC-11AD108B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86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15963902-335D-46C2-8E3D-A3C2B19A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EA4F7AE0-6B64-4ABC-9F22-C95B1029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57DF14D-B4DA-4230-AEFB-106B73D5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51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9E6E21F3-51A0-4D08-ACCD-0A0F3B86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2B54D0B4-3024-4E3E-BFD6-480122BA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ADC6F215-736E-4254-88A6-834F5B8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66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6CCC84B5-47EF-4D7A-9471-2007DBA2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53CCB06B-75CF-4CD1-B9E7-E41C0330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B094AA35-904B-40BC-AB50-1FDA7F10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88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637D384-C916-4E0D-ABEB-07B11B242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8614D68-40DE-4814-A445-A6B5C188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DAE399A-C740-4941-8722-957BFD0D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58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1C94F866-5EBA-469D-808E-405621263ED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19B9CFD3-ABA3-4436-8F1C-386B088B54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022082-F886-44A5-8A34-AD98B43CF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7EB959D-B6A5-4F4A-8622-C43954FACFB9}" type="datetimeFigureOut">
              <a:rPr lang="ru-RU" smtClean="0"/>
              <a:t>05.07.2018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BB8B27-0969-4F61-B0C1-371B8964D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868745-742A-4D83-9212-742003704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028EE1E-791C-4FDB-BE78-4F5A03EAB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57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067F2-BBA5-4104-9119-8C6A65E29F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ЭКСПЕРИМЕНТАЛЬНОЕ ИССЛЕДОВАНИЕ АЛГОРИТМОВ СОРТИРОВОК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TIMSORT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MERGESORT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4F9D8D-FEDF-4E69-A76B-771D8D485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124" y="4423717"/>
            <a:ext cx="4893276" cy="1470025"/>
          </a:xfrm>
        </p:spPr>
        <p:txBody>
          <a:bodyPr/>
          <a:lstStyle/>
          <a:p>
            <a:pPr algn="l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</a:t>
            </a:r>
          </a:p>
          <a:p>
            <a:pPr algn="l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Б8204</a:t>
            </a:r>
            <a:b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Сысоев Г.М.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8DDB8D0-3ADF-4995-822D-9AF6A613F86F}"/>
              </a:ext>
            </a:extLst>
          </p:cNvPr>
          <p:cNvSpPr txBox="1">
            <a:spLocks/>
          </p:cNvSpPr>
          <p:nvPr/>
        </p:nvSpPr>
        <p:spPr bwMode="auto">
          <a:xfrm>
            <a:off x="6705600" y="4423717"/>
            <a:ext cx="4893276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</a:p>
          <a:p>
            <a:pPr algn="r"/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к.т.н. С.Н. Остроухова</a:t>
            </a:r>
          </a:p>
        </p:txBody>
      </p:sp>
    </p:spTree>
    <p:extLst>
      <p:ext uri="{BB962C8B-B14F-4D97-AF65-F5344CB8AC3E}">
        <p14:creationId xmlns:p14="http://schemas.microsoft.com/office/powerpoint/2010/main" val="165681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FD4298-3564-4D3F-91A4-8F23F0DF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 err="1"/>
              <a:t>TimSort</a:t>
            </a:r>
            <a:endParaRPr lang="ru-RU" dirty="0"/>
          </a:p>
        </p:txBody>
      </p:sp>
      <p:pic>
        <p:nvPicPr>
          <p:cNvPr id="4" name="Tim Sort">
            <a:hlinkClick r:id="" action="ppaction://media"/>
            <a:extLst>
              <a:ext uri="{FF2B5EF4-FFF2-40B4-BE49-F238E27FC236}">
                <a16:creationId xmlns:a16="http://schemas.microsoft.com/office/drawing/2014/main" id="{5A3C0984-8803-4699-A038-D6B909A352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4176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78637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8C2F4-77CD-4BC4-B0E0-5DB59968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589" y="262281"/>
            <a:ext cx="10972800" cy="1143000"/>
          </a:xfrm>
        </p:spPr>
        <p:txBody>
          <a:bodyPr/>
          <a:lstStyle/>
          <a:p>
            <a:r>
              <a:rPr lang="ru-RU" dirty="0"/>
              <a:t>Анализ сортировки </a:t>
            </a:r>
            <a:r>
              <a:rPr lang="en-US" dirty="0" err="1"/>
              <a:t>Timsort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B2E2C9D7-5DCA-41D6-928B-43AAF03643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147145"/>
              </p:ext>
            </p:extLst>
          </p:nvPr>
        </p:nvGraphicFramePr>
        <p:xfrm>
          <a:off x="955589" y="1737444"/>
          <a:ext cx="10387914" cy="37736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62638">
                  <a:extLst>
                    <a:ext uri="{9D8B030D-6E8A-4147-A177-3AD203B41FA5}">
                      <a16:colId xmlns:a16="http://schemas.microsoft.com/office/drawing/2014/main" val="1431838516"/>
                    </a:ext>
                  </a:extLst>
                </a:gridCol>
                <a:gridCol w="3514811">
                  <a:extLst>
                    <a:ext uri="{9D8B030D-6E8A-4147-A177-3AD203B41FA5}">
                      <a16:colId xmlns:a16="http://schemas.microsoft.com/office/drawing/2014/main" val="231815543"/>
                    </a:ext>
                  </a:extLst>
                </a:gridCol>
                <a:gridCol w="3410465">
                  <a:extLst>
                    <a:ext uri="{9D8B030D-6E8A-4147-A177-3AD203B41FA5}">
                      <a16:colId xmlns:a16="http://schemas.microsoft.com/office/drawing/2014/main" val="2686112370"/>
                    </a:ext>
                  </a:extLst>
                </a:gridCol>
              </a:tblGrid>
              <a:tr h="28816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Сложность по времени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Лучший случай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Средний случай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Худший случай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O(n)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O(n log n)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O(n log 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247855"/>
                  </a:ext>
                </a:extLst>
              </a:tr>
              <a:tr h="8919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Сложность по памяти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Доп.память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O(n)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901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65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A03329-2D74-47BB-B780-BC63E901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68" y="262281"/>
            <a:ext cx="9494108" cy="1121676"/>
          </a:xfrm>
        </p:spPr>
        <p:txBody>
          <a:bodyPr/>
          <a:lstStyle/>
          <a:p>
            <a:r>
              <a:rPr lang="ru-RU" sz="3600" dirty="0"/>
              <a:t>Описание компьютерной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AB7A0-08CA-41FD-B738-94AC0F5DC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b="1" dirty="0"/>
              <a:t>Требования для генерации</a:t>
            </a:r>
          </a:p>
          <a:p>
            <a:pPr marL="0" indent="0">
              <a:buNone/>
            </a:pPr>
            <a:r>
              <a:rPr lang="ru-RU" sz="2000" b="1" dirty="0"/>
              <a:t>	Требования к входным данным:</a:t>
            </a:r>
            <a:endParaRPr lang="en-US" sz="2000" b="1" dirty="0"/>
          </a:p>
          <a:p>
            <a:pPr marL="0" indent="0">
              <a:buNone/>
            </a:pPr>
            <a:endParaRPr lang="ru-RU" sz="2000" b="1" dirty="0"/>
          </a:p>
          <a:p>
            <a:pPr marL="0" indent="0">
              <a:buNone/>
            </a:pPr>
            <a:r>
              <a:rPr lang="ru-RU" sz="1800" dirty="0"/>
              <a:t>Тип последовательности из множества </a:t>
            </a:r>
            <a:r>
              <a:rPr lang="ru-RU" sz="1800" dirty="0" err="1"/>
              <a:t>SequenceType</a:t>
            </a:r>
            <a:r>
              <a:rPr lang="ru-RU" sz="1800" dirty="0"/>
              <a:t>.</a:t>
            </a:r>
          </a:p>
          <a:p>
            <a:pPr marL="0" indent="0">
              <a:buNone/>
            </a:pPr>
            <a:r>
              <a:rPr lang="ru-RU" sz="1800" dirty="0"/>
              <a:t>Число в диапазоне [32, 〖10〗^6], обозначающее количество элементов в генерируемой последовательности.</a:t>
            </a:r>
          </a:p>
          <a:p>
            <a:pPr marL="0" indent="0">
              <a:buNone/>
            </a:pPr>
            <a:r>
              <a:rPr lang="ru-RU" sz="2000" b="1" dirty="0"/>
              <a:t>	Требования к выходным данным</a:t>
            </a:r>
            <a:r>
              <a:rPr lang="en-US" sz="2000" b="1" dirty="0"/>
              <a:t>:</a:t>
            </a:r>
            <a:endParaRPr lang="ru-RU" sz="2000" dirty="0"/>
          </a:p>
          <a:p>
            <a:pPr marL="0" indent="0">
              <a:buNone/>
            </a:pPr>
            <a:r>
              <a:rPr lang="ru-RU" sz="1800" dirty="0"/>
              <a:t>Текстовый файл, содержащий последовательность из множества </a:t>
            </a:r>
            <a:r>
              <a:rPr lang="ru-RU" sz="1800" dirty="0" err="1"/>
              <a:t>SequenceType</a:t>
            </a:r>
            <a:r>
              <a:rPr lang="ru-RU" sz="1800" dirty="0"/>
              <a:t> = {возрастающая (</a:t>
            </a:r>
            <a:r>
              <a:rPr lang="ru-RU" sz="1800" dirty="0" err="1"/>
              <a:t>up</a:t>
            </a:r>
            <a:r>
              <a:rPr lang="ru-RU" sz="1800" dirty="0"/>
              <a:t>), убывающая (</a:t>
            </a:r>
            <a:r>
              <a:rPr lang="ru-RU" sz="1800" dirty="0" err="1"/>
              <a:t>dec</a:t>
            </a:r>
            <a:r>
              <a:rPr lang="ru-RU" sz="1800" dirty="0"/>
              <a:t>), повторяющаяся (</a:t>
            </a:r>
            <a:r>
              <a:rPr lang="ru-RU" sz="1800" dirty="0" err="1"/>
              <a:t>rep</a:t>
            </a:r>
            <a:r>
              <a:rPr lang="ru-RU" sz="1800" dirty="0"/>
              <a:t>), случайная (</a:t>
            </a:r>
            <a:r>
              <a:rPr lang="ru-RU" sz="1800" dirty="0" err="1"/>
              <a:t>rand</a:t>
            </a:r>
            <a:r>
              <a:rPr lang="ru-RU" sz="1800" dirty="0"/>
              <a:t>)}, название которого строиться по схеме:</a:t>
            </a:r>
          </a:p>
          <a:p>
            <a:pPr marL="0" indent="0">
              <a:buNone/>
            </a:pPr>
            <a:r>
              <a:rPr lang="ru-RU" sz="1800" dirty="0" err="1"/>
              <a:t>AmountOfElements.SequenceCopyNumber</a:t>
            </a:r>
            <a:endParaRPr lang="ru-RU" sz="1800" dirty="0"/>
          </a:p>
          <a:p>
            <a:pPr marL="0" indent="0">
              <a:buNone/>
            </a:pPr>
            <a:r>
              <a:rPr lang="ru-RU" sz="1800" dirty="0" err="1"/>
              <a:t>AmountOfElements</a:t>
            </a:r>
            <a:r>
              <a:rPr lang="ru-RU" sz="1800" dirty="0"/>
              <a:t> – число, записанное в десятичной системе счисления. Означает количество элементов, содержащихся в выходном файле.</a:t>
            </a:r>
          </a:p>
          <a:p>
            <a:pPr marL="0" indent="0">
              <a:buNone/>
            </a:pPr>
            <a:r>
              <a:rPr lang="ru-RU" sz="1800" dirty="0" err="1"/>
              <a:t>Sequence</a:t>
            </a:r>
            <a:r>
              <a:rPr lang="ru-RU" sz="1800" dirty="0"/>
              <a:t> – элемент из </a:t>
            </a:r>
            <a:r>
              <a:rPr lang="ru-RU" sz="1800" dirty="0" err="1"/>
              <a:t>SequenceType</a:t>
            </a:r>
            <a:r>
              <a:rPr lang="ru-RU" sz="1800" dirty="0"/>
              <a:t> (сокращённое название в круглых скобках).</a:t>
            </a:r>
          </a:p>
          <a:p>
            <a:pPr marL="0" indent="0">
              <a:buNone/>
            </a:pPr>
            <a:r>
              <a:rPr lang="ru-RU" sz="1800" dirty="0" err="1"/>
              <a:t>CopyNumber</a:t>
            </a:r>
            <a:r>
              <a:rPr lang="ru-RU" sz="1800" dirty="0"/>
              <a:t> – номер копии, если указанная последовательность уже существует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A4A3BC6-9CB4-4442-B2C0-37053CC4A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68" y="262281"/>
            <a:ext cx="9494108" cy="1121676"/>
          </a:xfrm>
        </p:spPr>
        <p:txBody>
          <a:bodyPr/>
          <a:lstStyle/>
          <a:p>
            <a:r>
              <a:rPr lang="ru-RU" sz="3600" dirty="0"/>
              <a:t>Описание компьютерной программы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48B8376A-04E2-4A2C-90D9-49C80EDBB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ru-RU" sz="2000" b="1" dirty="0"/>
              <a:t>Требования для проведения экспериментов</a:t>
            </a:r>
          </a:p>
          <a:p>
            <a:pPr marL="0" indent="0">
              <a:buNone/>
            </a:pPr>
            <a:r>
              <a:rPr lang="ru-RU" sz="2000" b="1" dirty="0"/>
              <a:t>	Требования к входным данным:</a:t>
            </a:r>
          </a:p>
          <a:p>
            <a:pPr marL="0" indent="0">
              <a:buNone/>
            </a:pPr>
            <a:r>
              <a:rPr lang="ru-RU" sz="1800" dirty="0"/>
              <a:t>Непустой список файлов , каждый файл из данного списка является файлом типа из множества </a:t>
            </a:r>
            <a:r>
              <a:rPr lang="ru-RU" sz="1800" dirty="0" err="1"/>
              <a:t>SequenceType</a:t>
            </a:r>
            <a:r>
              <a:rPr lang="ru-RU" sz="1800" dirty="0"/>
              <a:t>.</a:t>
            </a:r>
          </a:p>
          <a:p>
            <a:pPr marL="0" indent="0">
              <a:buNone/>
            </a:pPr>
            <a:r>
              <a:rPr lang="ru-RU" sz="2000" b="1" dirty="0"/>
              <a:t>	Требования к выходным данным</a:t>
            </a:r>
            <a:r>
              <a:rPr lang="en-US" sz="2000" b="1" dirty="0"/>
              <a:t>:</a:t>
            </a:r>
            <a:endParaRPr lang="ru-RU" sz="2000" dirty="0"/>
          </a:p>
          <a:p>
            <a:pPr marL="0" indent="0">
              <a:buNone/>
            </a:pPr>
            <a:r>
              <a:rPr lang="ru-RU" sz="1800" dirty="0"/>
              <a:t>Столбчатые диаграммы, показывающие количество обменов и сравнений произведенных </a:t>
            </a:r>
            <a:r>
              <a:rPr lang="en-US" sz="1800" dirty="0" err="1"/>
              <a:t>MergeSort</a:t>
            </a:r>
            <a:r>
              <a:rPr lang="ru-RU" sz="1800" dirty="0"/>
              <a:t> и </a:t>
            </a:r>
            <a:r>
              <a:rPr lang="en-US" sz="1800" dirty="0" err="1"/>
              <a:t>TimSort</a:t>
            </a:r>
            <a:r>
              <a:rPr lang="en-US" sz="1800" dirty="0"/>
              <a:t> </a:t>
            </a:r>
            <a:r>
              <a:rPr lang="ru-RU" sz="1800" dirty="0"/>
              <a:t>при сортировке элементов выбранных файлов.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E69593-BE99-45FE-A1E5-A4901E27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568" y="262281"/>
            <a:ext cx="9494108" cy="1121676"/>
          </a:xfrm>
        </p:spPr>
        <p:txBody>
          <a:bodyPr/>
          <a:lstStyle/>
          <a:p>
            <a:r>
              <a:rPr lang="ru-RU" sz="3600" dirty="0"/>
              <a:t>Описание компьютерной программы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8762D0B-4888-46CC-80DC-836776D13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ru-RU" sz="1800" b="1" dirty="0"/>
              <a:t>	Функциональные требования</a:t>
            </a:r>
          </a:p>
          <a:p>
            <a:pPr marL="0" indent="0">
              <a:buNone/>
            </a:pPr>
            <a:endParaRPr lang="ru-RU" sz="1800" b="1" dirty="0"/>
          </a:p>
          <a:p>
            <a:pPr marL="0" indent="0">
              <a:buNone/>
            </a:pPr>
            <a:r>
              <a:rPr lang="ru-RU" sz="1800" b="1" dirty="0"/>
              <a:t>Для генерации:</a:t>
            </a:r>
          </a:p>
          <a:p>
            <a:pPr marL="0" indent="0">
              <a:buNone/>
            </a:pPr>
            <a:r>
              <a:rPr lang="ru-RU" sz="1800" dirty="0"/>
              <a:t>1.	Программа не должна позволять клиенту ввести некорректное значение последовательности или количества элементов. (Если пользователь заносит в поле выбора количества элементов число меньшее 32 либо другие символы, то программа меняет значение в поле на 32, или если пользователь заносит число большее 1000000, то программа меняет значение в поле на 1000000).</a:t>
            </a:r>
          </a:p>
          <a:p>
            <a:pPr marL="0" indent="0">
              <a:buNone/>
            </a:pPr>
            <a:r>
              <a:rPr lang="ru-RU" sz="1800" dirty="0"/>
              <a:t>2.	Программа должна уметь считать число количества элементов для генерации последовательности в диапазоне от 32 до 1000000.</a:t>
            </a:r>
          </a:p>
          <a:p>
            <a:pPr>
              <a:buAutoNum type="arabicPeriod" startAt="3"/>
            </a:pPr>
            <a:r>
              <a:rPr lang="ru-RU" sz="1800" dirty="0"/>
              <a:t>Программа должна уметь создавать файл с последовательностью выбранного типа введенной длины с корректным именем</a:t>
            </a:r>
          </a:p>
          <a:p>
            <a:pPr>
              <a:buAutoNum type="arabicPeriod" startAt="3"/>
            </a:pPr>
            <a:endParaRPr lang="ru-RU" sz="1800" dirty="0"/>
          </a:p>
          <a:p>
            <a:pPr marL="0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03857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D1AE7-1031-4FB2-9087-BAC86918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0F1620-B368-4D22-AFA7-F8D328C6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b="1" dirty="0"/>
              <a:t>	Функциональные требования</a:t>
            </a:r>
          </a:p>
          <a:p>
            <a:pPr marL="0" indent="0">
              <a:buNone/>
            </a:pPr>
            <a:r>
              <a:rPr lang="ru-RU" sz="2000" b="1" dirty="0"/>
              <a:t>Для проведения эксперимента:</a:t>
            </a:r>
            <a:endParaRPr lang="ru-RU" sz="2000" dirty="0"/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Программа должна предоставить возможность выбора списка файлов для проведения эксперимента и проверить количество выбранных файлов, которое должно быть не меньше одного.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Программа должна произвести </a:t>
            </a:r>
            <a:r>
              <a:rPr lang="en-US" sz="2000" dirty="0" err="1"/>
              <a:t>Timsort</a:t>
            </a:r>
            <a:r>
              <a:rPr lang="ru-RU" sz="2000" dirty="0"/>
              <a:t> и сортировку слиянием для каждого файла и сохранить затраченное на сортировку время, количество обменов и сравнений совершенных каждой из сортировок.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Программа должна вывести столбчатую диаграмму, показывающую зависимость количества обменов и сравнений от типа последовательности и количества элементов во входных файлах.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77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86E7C-0D70-4578-BBE8-54DC71D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КП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95E864-9E01-4460-B35F-7D6250D8E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45" y="1565919"/>
            <a:ext cx="9164709" cy="40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98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84D53-609F-46A8-8521-64FA869A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8346"/>
            <a:ext cx="10972800" cy="1143000"/>
          </a:xfrm>
        </p:spPr>
        <p:txBody>
          <a:bodyPr/>
          <a:lstStyle/>
          <a:p>
            <a:r>
              <a:rPr lang="ru-RU" dirty="0"/>
              <a:t>Экспериментальные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B182BB-463C-40E0-99BD-249B3A82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844" y="4411362"/>
            <a:ext cx="10972800" cy="1677732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В ходе анализа были выделены следующие серии экспериментов:</a:t>
            </a:r>
            <a:endParaRPr lang="ru-RU" sz="1800" b="0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1800" dirty="0"/>
              <a:t>исследуемые последовательности имеют разную длину, но одинаковый тип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800" dirty="0"/>
              <a:t>исследуемые последовательности имеют одинаковую длину, но разные типы</a:t>
            </a:r>
          </a:p>
          <a:p>
            <a:pPr marL="0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5852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F3B9F-A845-4EC1-A648-03A98D1E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 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4D2D69-F599-44F4-BFFC-30C3E651B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146" y="1417638"/>
            <a:ext cx="5316854" cy="27330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3138BC-47AB-40C7-958F-F81E00BA5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5316854" cy="27329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EB9DBF-8E69-4789-9A43-09F3866CC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91" y="3429000"/>
            <a:ext cx="5316854" cy="273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4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DA1EA6-B87D-49D2-A4D3-C3A3B217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 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D08456-310A-47EB-BD4D-ECE1FC3F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7"/>
            <a:ext cx="5316855" cy="27245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5AC284-19A0-4F8D-858D-F36CF4AE6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02" y="1417637"/>
            <a:ext cx="5311398" cy="27245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C1516D-7E57-4ACF-AE83-AEBE999F0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32" y="3429000"/>
            <a:ext cx="5322335" cy="27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1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BE1D9-44F9-4420-BA9A-4B595546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E83E5A-CBE5-4E5E-9064-7D16BBC88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Цель - исследование алгоритмов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MergeSort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 (сортировка слиянием) и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TimSort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, выявление последовательностей, на которых алгоритм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TimSort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 работает наиболее эффективно по сравнению с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MergeSort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Задачи: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Изучить теоретические основы алгоритмов данных сортировок;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Спроектировать и реализовать программу для экспериментов с разным количеством используемых наборов элементов;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Провести эксперименты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;</a:t>
            </a:r>
            <a:endParaRPr lang="ru-RU" sz="2000" dirty="0">
              <a:latin typeface="+mj-lt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latin typeface="+mj-lt"/>
                <a:cs typeface="Times New Roman" panose="02020603050405020304" pitchFamily="18" charset="0"/>
              </a:rPr>
              <a:t>Проанализировать результаты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;</a:t>
            </a:r>
            <a:endParaRPr lang="ru-RU" sz="2000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23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106911-662B-4FC3-8FF3-466CE828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 3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32E86F-0BB8-4FF9-B766-38872514C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5333488" cy="27329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9EE651-02D1-4E35-AAAB-AC645113E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12" y="1411885"/>
            <a:ext cx="5333488" cy="27444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C15E79-2D63-4D1D-A7C1-E3775124C4D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68" y="3429000"/>
            <a:ext cx="5367038" cy="2744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681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90C39-19AA-4B04-859E-6542787B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 4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F81F9B-F5AA-4064-9CF8-896864A45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5316854" cy="27330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5DFAA9-2FBC-4474-A9BA-14096E8A6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05" y="1417638"/>
            <a:ext cx="5322295" cy="27330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C3AD4E-DF8F-44B8-B9B8-E0F730C08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69" y="3518426"/>
            <a:ext cx="5322295" cy="273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99EFC-7384-43FD-8A5B-FC1E829E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048979-1F24-4FC9-9F23-956B3F0D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ru-RU" sz="1800" b="1" dirty="0"/>
              <a:t>В ходе работы над курсовым проектом получены следующие результаты:</a:t>
            </a:r>
            <a:endParaRPr lang="ru-RU" sz="1800" dirty="0"/>
          </a:p>
          <a:p>
            <a:pPr marL="0" indent="0">
              <a:buNone/>
            </a:pPr>
            <a:r>
              <a:rPr lang="ru-RU" sz="1800" dirty="0"/>
              <a:t>подробно изучены алгоритмы </a:t>
            </a:r>
            <a:r>
              <a:rPr lang="en-US" sz="1800" dirty="0" err="1"/>
              <a:t>MergeSort</a:t>
            </a:r>
            <a:r>
              <a:rPr lang="ru-RU" sz="1800" dirty="0"/>
              <a:t> и </a:t>
            </a:r>
            <a:r>
              <a:rPr lang="en-US" sz="1800" dirty="0" err="1"/>
              <a:t>TimSort</a:t>
            </a:r>
            <a:r>
              <a:rPr lang="ru-RU" sz="1800" dirty="0"/>
              <a:t>;</a:t>
            </a:r>
          </a:p>
          <a:p>
            <a:pPr marL="0" indent="0">
              <a:buNone/>
            </a:pPr>
            <a:r>
              <a:rPr lang="ru-RU" sz="1800" dirty="0"/>
              <a:t>была разработана программа, осуществляющая генерацию последовательностей заданной длины и способная отсортировать несколько заданных последовательностей с </a:t>
            </a:r>
            <a:r>
              <a:rPr lang="en-US" sz="1800" dirty="0" err="1"/>
              <a:t>MergeSort</a:t>
            </a:r>
            <a:r>
              <a:rPr lang="ru-RU" sz="1800" dirty="0"/>
              <a:t> и </a:t>
            </a:r>
            <a:r>
              <a:rPr lang="en-US" sz="1800" dirty="0" err="1"/>
              <a:t>TimSort</a:t>
            </a:r>
            <a:r>
              <a:rPr lang="en-US" sz="1800" dirty="0"/>
              <a:t> </a:t>
            </a:r>
            <a:r>
              <a:rPr lang="ru-RU" sz="1800" dirty="0"/>
              <a:t>и сравнить характеристики данных сортировок на данных наборах;</a:t>
            </a:r>
          </a:p>
          <a:p>
            <a:pPr marL="0" indent="0">
              <a:buNone/>
            </a:pPr>
            <a:r>
              <a:rPr lang="ru-RU" sz="1800" dirty="0" err="1"/>
              <a:t>проведёны</a:t>
            </a:r>
            <a:r>
              <a:rPr lang="ru-RU" sz="1800" dirty="0"/>
              <a:t> серии экспериментов;</a:t>
            </a:r>
          </a:p>
          <a:p>
            <a:pPr marL="0" indent="0">
              <a:buNone/>
            </a:pPr>
            <a:r>
              <a:rPr lang="ru-RU" sz="1800" dirty="0"/>
              <a:t>получены навыки разработки приложения с графическим интерфейсом на языке </a:t>
            </a:r>
            <a:r>
              <a:rPr lang="en-US" sz="1800" dirty="0"/>
              <a:t>C#</a:t>
            </a:r>
            <a:r>
              <a:rPr lang="ru-RU" sz="1800" dirty="0"/>
              <a:t> с использованием фреймворка </a:t>
            </a:r>
            <a:r>
              <a:rPr lang="en-US" sz="1800" dirty="0"/>
              <a:t>Windows Forms</a:t>
            </a:r>
            <a:r>
              <a:rPr lang="ru-RU" sz="1800" dirty="0"/>
              <a:t>;</a:t>
            </a:r>
            <a:endParaRPr lang="en-US" sz="1800" dirty="0"/>
          </a:p>
          <a:p>
            <a:pPr marL="0" indent="0">
              <a:buNone/>
            </a:pPr>
            <a:r>
              <a:rPr lang="ru-RU" sz="1800" b="1" dirty="0"/>
              <a:t>В ходе экспериментальных исследований было выявлено:</a:t>
            </a:r>
            <a:endParaRPr lang="ru-RU" sz="1800" dirty="0"/>
          </a:p>
          <a:p>
            <a:pPr marL="0" indent="0">
              <a:buNone/>
            </a:pPr>
            <a:r>
              <a:rPr lang="en-US" sz="1800" dirty="0" err="1"/>
              <a:t>TimSort</a:t>
            </a:r>
            <a:r>
              <a:rPr lang="ru-RU" sz="1800" dirty="0"/>
              <a:t> имеет выигрыш по обменам и сравнениям на упорядоченных последовательностях, что доказывает анализ алгоритма </a:t>
            </a:r>
            <a:r>
              <a:rPr lang="en-US" sz="1800" dirty="0" err="1"/>
              <a:t>TimSort</a:t>
            </a:r>
            <a:r>
              <a:rPr lang="ru-RU" sz="1800" dirty="0"/>
              <a:t>;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717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82C6A-4857-495A-8451-EB335223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647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17228C-3179-4998-BE91-DF93E2FA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60336"/>
            <a:ext cx="10972800" cy="1143000"/>
          </a:xfrm>
        </p:spPr>
        <p:txBody>
          <a:bodyPr/>
          <a:lstStyle/>
          <a:p>
            <a:r>
              <a:rPr lang="ru-RU" sz="4000" dirty="0">
                <a:cs typeface="Times New Roman" panose="02020603050405020304" pitchFamily="18" charset="0"/>
              </a:rPr>
              <a:t>Описание алгоритма </a:t>
            </a:r>
            <a:r>
              <a:rPr lang="en-US" sz="4000" dirty="0" err="1">
                <a:cs typeface="Times New Roman" panose="02020603050405020304" pitchFamily="18" charset="0"/>
              </a:rPr>
              <a:t>MergeSort</a:t>
            </a:r>
            <a:endParaRPr lang="ru-RU" sz="4000" dirty="0"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01096B-14C1-460F-A7F2-2F102D78C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RU" sz="2400" dirty="0">
                <a:latin typeface="+mj-lt"/>
                <a:cs typeface="Times New Roman" panose="02020603050405020304" pitchFamily="18" charset="0"/>
              </a:rPr>
              <a:t>Последовательность «а» разбивается на две половины «b» и «c»;</a:t>
            </a:r>
          </a:p>
          <a:p>
            <a:pPr marL="0" lvl="0" indent="0">
              <a:buNone/>
            </a:pPr>
            <a:r>
              <a:rPr lang="ru-RU" sz="2400" dirty="0">
                <a:latin typeface="+mj-lt"/>
                <a:cs typeface="Times New Roman" panose="02020603050405020304" pitchFamily="18" charset="0"/>
              </a:rPr>
              <a:t>Последовательности «b» и «c» сливаются при помощи объединения отдельных элементов в упорядоченные пары;</a:t>
            </a:r>
          </a:p>
          <a:p>
            <a:pPr marL="0" lvl="0" indent="0">
              <a:buNone/>
            </a:pPr>
            <a:r>
              <a:rPr lang="ru-RU" sz="2400" dirty="0">
                <a:latin typeface="+mj-lt"/>
                <a:cs typeface="Times New Roman" panose="02020603050405020304" pitchFamily="18" charset="0"/>
              </a:rPr>
              <a:t>Полученные последовательности присваивается имя «a», и повторяются шаги 1 и 2; на этот раз упорядоченные пары сливаются в четверки.</a:t>
            </a:r>
          </a:p>
          <a:p>
            <a:pPr marL="0" lvl="0" indent="0">
              <a:buNone/>
            </a:pPr>
            <a:r>
              <a:rPr lang="ru-RU" sz="2400" dirty="0">
                <a:latin typeface="+mj-lt"/>
                <a:cs typeface="Times New Roman" panose="02020603050405020304" pitchFamily="18" charset="0"/>
              </a:rPr>
              <a:t>Предыдущие шаги повторяются: четверки сливаются до тех пор, пока не будет упорядочена вся последовательность, ведь длины сливаемых последовательностей каждый раз удваиваются.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09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4CFE4-FF8C-46EC-AD01-A086D2FE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557" y="147979"/>
            <a:ext cx="10972800" cy="1143000"/>
          </a:xfrm>
        </p:spPr>
        <p:txBody>
          <a:bodyPr/>
          <a:lstStyle/>
          <a:p>
            <a:r>
              <a:rPr lang="ru-RU" sz="3200" dirty="0">
                <a:cs typeface="Times New Roman" panose="02020603050405020304" pitchFamily="18" charset="0"/>
              </a:rPr>
              <a:t>Пример работы алгоритма сортировки слиянием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F2B210-D9EF-4AA8-9909-31BEAE1D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95" y="1441256"/>
            <a:ext cx="7297959" cy="4378775"/>
          </a:xfrm>
        </p:spPr>
      </p:pic>
    </p:spTree>
    <p:extLst>
      <p:ext uri="{BB962C8B-B14F-4D97-AF65-F5344CB8AC3E}">
        <p14:creationId xmlns:p14="http://schemas.microsoft.com/office/powerpoint/2010/main" val="426910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EA8EE-411D-462C-8E9A-B6EE7A16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Анализ алгоритма </a:t>
            </a:r>
            <a:r>
              <a:rPr lang="en-US" sz="3200" dirty="0" err="1"/>
              <a:t>MergeSort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C812A6-2CFA-445D-B82C-63134E84E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61985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>Вирт Н. в своей книге “Алгоритмы и структуры данных” вывел, что сортировка слиянием даже в худшем случае имеет сложность O( n </a:t>
            </a:r>
            <a:r>
              <a:rPr lang="en-US" sz="2000" dirty="0"/>
              <a:t>*</a:t>
            </a:r>
            <a:r>
              <a:rPr lang="ru-RU" sz="2000" dirty="0"/>
              <a:t> </a:t>
            </a:r>
            <a:r>
              <a:rPr lang="ru-RU" sz="2000" dirty="0" err="1"/>
              <a:t>log</a:t>
            </a:r>
            <a:r>
              <a:rPr lang="ru-RU" sz="2000" dirty="0"/>
              <a:t>(n)), что является одним из важнейших достоинств этого алгоритма.</a:t>
            </a:r>
            <a:endParaRPr lang="ru-RU" sz="2000" b="0" dirty="0">
              <a:effectLst/>
            </a:endParaRPr>
          </a:p>
          <a:p>
            <a:pPr marL="0" indent="0">
              <a:buNone/>
            </a:pPr>
            <a:br>
              <a:rPr lang="ru-RU" dirty="0"/>
            </a:b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4664B74-E984-4D06-9800-CF7DCBF36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96593"/>
              </p:ext>
            </p:extLst>
          </p:nvPr>
        </p:nvGraphicFramePr>
        <p:xfrm>
          <a:off x="716692" y="2780270"/>
          <a:ext cx="10865708" cy="28791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21524">
                  <a:extLst>
                    <a:ext uri="{9D8B030D-6E8A-4147-A177-3AD203B41FA5}">
                      <a16:colId xmlns:a16="http://schemas.microsoft.com/office/drawing/2014/main" val="689493431"/>
                    </a:ext>
                  </a:extLst>
                </a:gridCol>
                <a:gridCol w="3621524">
                  <a:extLst>
                    <a:ext uri="{9D8B030D-6E8A-4147-A177-3AD203B41FA5}">
                      <a16:colId xmlns:a16="http://schemas.microsoft.com/office/drawing/2014/main" val="3558938760"/>
                    </a:ext>
                  </a:extLst>
                </a:gridCol>
                <a:gridCol w="3622660">
                  <a:extLst>
                    <a:ext uri="{9D8B030D-6E8A-4147-A177-3AD203B41FA5}">
                      <a16:colId xmlns:a16="http://schemas.microsoft.com/office/drawing/2014/main" val="3442401601"/>
                    </a:ext>
                  </a:extLst>
                </a:gridCol>
              </a:tblGrid>
              <a:tr h="21985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Сложность по времени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Лучший случай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Средний случай</a:t>
                      </a:r>
                      <a:endParaRPr lang="ru-RU" sz="11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Худший случай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O(n log n)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989228"/>
                  </a:ext>
                </a:extLst>
              </a:tr>
              <a:tr h="68055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Сложность по памяти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Доп.память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O(n)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82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19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9A42B-838B-416C-B3EB-EC238E31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понятия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0EBF9B-DD23-494F-BB10-008FC4AC2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N</a:t>
            </a:r>
            <a:r>
              <a:rPr lang="ru-RU" sz="2400" dirty="0"/>
              <a:t> — размер входного массива</a:t>
            </a:r>
            <a:br>
              <a:rPr lang="ru-RU" sz="2400" dirty="0"/>
            </a:br>
            <a:r>
              <a:rPr lang="en-US" sz="2400" b="1" dirty="0"/>
              <a:t>run</a:t>
            </a:r>
            <a:r>
              <a:rPr lang="ru-RU" sz="2400" dirty="0"/>
              <a:t> — упорядоченный </a:t>
            </a:r>
            <a:r>
              <a:rPr lang="ru-RU" sz="2400" dirty="0" err="1"/>
              <a:t>подмассив</a:t>
            </a:r>
            <a:r>
              <a:rPr lang="ru-RU" sz="2400" dirty="0"/>
              <a:t> во входном массиве. Причём упорядоченный либо нестрого по возрастанию, либо строго по убыванию.</a:t>
            </a:r>
            <a:br>
              <a:rPr lang="ru-RU" sz="2400" dirty="0"/>
            </a:br>
            <a:r>
              <a:rPr lang="en-US" sz="2400" b="1" dirty="0" err="1"/>
              <a:t>minrun</a:t>
            </a:r>
            <a:r>
              <a:rPr lang="ru-RU" sz="2400" dirty="0"/>
              <a:t> — это минимальный размер </a:t>
            </a:r>
            <a:r>
              <a:rPr lang="ru-RU" sz="2400" dirty="0" err="1"/>
              <a:t>подмассива</a:t>
            </a:r>
            <a:r>
              <a:rPr lang="ru-RU" sz="2400" dirty="0"/>
              <a:t> </a:t>
            </a:r>
            <a:r>
              <a:rPr lang="en-US" sz="2400" b="1" dirty="0"/>
              <a:t>run</a:t>
            </a:r>
            <a:r>
              <a:rPr lang="ru-RU" sz="2400" dirty="0"/>
              <a:t>. Это число рассчитывается по определённой логике из числа </a:t>
            </a:r>
            <a:r>
              <a:rPr lang="en-US" sz="2400" dirty="0"/>
              <a:t>N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818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746A0-7BDF-4EC9-BF0E-4EA40D75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dirty="0"/>
              <a:t>Описание алгоритма </a:t>
            </a:r>
            <a:r>
              <a:rPr lang="en-US" sz="3000" dirty="0" err="1"/>
              <a:t>TimSort</a:t>
            </a:r>
            <a:endParaRPr lang="ru-RU" sz="3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173023-25F0-488D-B31E-79D881F34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/>
              <a:t>Поиск </a:t>
            </a:r>
            <a:r>
              <a:rPr lang="ru-RU" sz="2400" dirty="0" err="1"/>
              <a:t>подмассивов</a:t>
            </a:r>
            <a:r>
              <a:rPr lang="ru-RU" sz="2400" dirty="0"/>
              <a:t> </a:t>
            </a:r>
            <a:r>
              <a:rPr lang="en-US" sz="2400" dirty="0"/>
              <a:t>run</a:t>
            </a:r>
            <a:r>
              <a:rPr lang="ru-RU" sz="2400" dirty="0"/>
              <a:t> в исходном массиве размерности не меньше </a:t>
            </a:r>
            <a:r>
              <a:rPr lang="en-US" sz="2400" dirty="0" err="1"/>
              <a:t>minrun</a:t>
            </a:r>
            <a:r>
              <a:rPr lang="ru-RU" sz="2400" dirty="0"/>
              <a:t>. Запись</a:t>
            </a:r>
            <a:r>
              <a:rPr lang="en-US" sz="2400" dirty="0"/>
              <a:t> </a:t>
            </a:r>
            <a:r>
              <a:rPr lang="ru-RU" sz="2400" dirty="0"/>
              <a:t>индексов вхождений данных массивов и их размерности в стек.</a:t>
            </a:r>
            <a:br>
              <a:rPr lang="en-US" sz="2400" dirty="0"/>
            </a:br>
            <a:r>
              <a:rPr lang="ru-RU" sz="2400" dirty="0"/>
              <a:t>Слияние </a:t>
            </a:r>
            <a:r>
              <a:rPr lang="ru-RU" sz="2400" dirty="0" err="1"/>
              <a:t>подмассивов</a:t>
            </a:r>
            <a:r>
              <a:rPr lang="ru-RU" sz="2400" dirty="0"/>
              <a:t>, взятых из стека по алгоритму.</a:t>
            </a:r>
            <a:r>
              <a:rPr lang="en-US" sz="2400" dirty="0"/>
              <a:t> (X, Y, Z –</a:t>
            </a:r>
            <a:r>
              <a:rPr lang="ru-RU" sz="2400" dirty="0"/>
              <a:t> размерности трёх крайних занесенных в стек </a:t>
            </a:r>
            <a:r>
              <a:rPr lang="ru-RU" sz="2400" dirty="0" err="1"/>
              <a:t>подмассивов</a:t>
            </a:r>
            <a:r>
              <a:rPr lang="ru-RU" sz="2400" dirty="0"/>
              <a:t>) </a:t>
            </a:r>
          </a:p>
          <a:p>
            <a:pPr marL="0" indent="0">
              <a:buNone/>
            </a:pPr>
            <a:r>
              <a:rPr lang="ru-RU" sz="2400" dirty="0"/>
              <a:t>	</a:t>
            </a:r>
            <a:r>
              <a:rPr lang="en-US" sz="2400" dirty="0"/>
              <a:t>X &gt; Y + Z</a:t>
            </a:r>
          </a:p>
          <a:p>
            <a:pPr marL="0" indent="0">
              <a:buNone/>
            </a:pPr>
            <a:r>
              <a:rPr lang="en-US" sz="2400" dirty="0"/>
              <a:t>   </a:t>
            </a:r>
            <a:r>
              <a:rPr lang="ru-RU" sz="2400" dirty="0"/>
              <a:t>	</a:t>
            </a:r>
            <a:r>
              <a:rPr lang="en-US" sz="2400" dirty="0"/>
              <a:t>Y &gt; Z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Если одно из правил нарушается, массив </a:t>
            </a:r>
            <a:r>
              <a:rPr lang="en-US" sz="2400" dirty="0"/>
              <a:t>Y </a:t>
            </a:r>
            <a:r>
              <a:rPr lang="ru-RU" sz="2400" dirty="0"/>
              <a:t>сливается с меньшим из массивов </a:t>
            </a:r>
            <a:r>
              <a:rPr lang="en-US" sz="2400" dirty="0"/>
              <a:t>X</a:t>
            </a:r>
            <a:r>
              <a:rPr lang="ru-RU" sz="2400" dirty="0"/>
              <a:t> и </a:t>
            </a:r>
            <a:r>
              <a:rPr lang="en-US" sz="2400" dirty="0"/>
              <a:t>Z.</a:t>
            </a:r>
            <a:r>
              <a:rPr lang="ru-RU" sz="2400" dirty="0"/>
              <a:t> Если остались ещё не рассмотренные </a:t>
            </a:r>
            <a:r>
              <a:rPr lang="ru-RU" sz="2400" dirty="0" err="1"/>
              <a:t>подмассивы</a:t>
            </a:r>
            <a:r>
              <a:rPr lang="ru-RU" sz="2400" dirty="0"/>
              <a:t> – берётся следующий и переходим к пункту 2. Иначе – конец.</a:t>
            </a:r>
          </a:p>
        </p:txBody>
      </p:sp>
    </p:spTree>
    <p:extLst>
      <p:ext uri="{BB962C8B-B14F-4D97-AF65-F5344CB8AC3E}">
        <p14:creationId xmlns:p14="http://schemas.microsoft.com/office/powerpoint/2010/main" val="8814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E3C79-F677-4623-9C5D-824E0FC5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514" y="274638"/>
            <a:ext cx="10972800" cy="1143000"/>
          </a:xfrm>
        </p:spPr>
        <p:txBody>
          <a:bodyPr/>
          <a:lstStyle/>
          <a:p>
            <a:r>
              <a:rPr lang="ru-RU" dirty="0"/>
              <a:t>Процедура слияния </a:t>
            </a:r>
            <a:r>
              <a:rPr lang="en-US" dirty="0"/>
              <a:t>run’</a:t>
            </a:r>
            <a:r>
              <a:rPr lang="ru-RU" dirty="0" err="1"/>
              <a:t>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413026-793F-4753-B346-0DB46D61D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Создаётся временный массив в размере меньшего из соединяемых </a:t>
            </a:r>
            <a:r>
              <a:rPr lang="ru-RU" sz="2400" dirty="0" err="1"/>
              <a:t>подмассивов</a:t>
            </a:r>
            <a:r>
              <a:rPr lang="ru-RU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Меньший из </a:t>
            </a:r>
            <a:r>
              <a:rPr lang="ru-RU" sz="2400" dirty="0" err="1"/>
              <a:t>подмассивов</a:t>
            </a:r>
            <a:r>
              <a:rPr lang="ru-RU" sz="2400" dirty="0"/>
              <a:t> копируется во временный массив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Указатели текущей позиции ставятся на первые элементы большего и временного массива.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На каждом следующем шаге рассматривается значение текущих элементов в большем и временном массивах, берётся меньший из них и копируется в новый отсортированный массив. Указатель текущего элемента перемещается в массиве, из которого был взят элемент.</a:t>
            </a:r>
          </a:p>
          <a:p>
            <a:pPr marL="0" indent="0">
              <a:buNone/>
            </a:pPr>
            <a:r>
              <a:rPr lang="ru-RU" sz="2400" dirty="0"/>
              <a:t>Пункт 4 повторяется, пока один из массивов не закончится.</a:t>
            </a:r>
          </a:p>
          <a:p>
            <a:pPr marL="0" indent="0">
              <a:buNone/>
            </a:pPr>
            <a:r>
              <a:rPr lang="ru-RU" sz="2400" dirty="0"/>
              <a:t>Все элементы оставшегося массива добавляются в конец нового массива.</a:t>
            </a:r>
          </a:p>
        </p:txBody>
      </p:sp>
    </p:spTree>
    <p:extLst>
      <p:ext uri="{BB962C8B-B14F-4D97-AF65-F5344CB8AC3E}">
        <p14:creationId xmlns:p14="http://schemas.microsoft.com/office/powerpoint/2010/main" val="344430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C153A-19BB-4CB0-A07A-8916E224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30" y="160336"/>
            <a:ext cx="10972800" cy="1143000"/>
          </a:xfrm>
        </p:spPr>
        <p:txBody>
          <a:bodyPr/>
          <a:lstStyle/>
          <a:p>
            <a:r>
              <a:rPr lang="ru-RU" dirty="0"/>
              <a:t>Модификация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A486B5-381B-4F6C-A2F3-7F9AC0AC9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600" dirty="0"/>
              <a:t>Представим себе процедуру слияния следующих массивов: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A = {1, 2, 3,..., 9999, 10000}</a:t>
            </a:r>
          </a:p>
          <a:p>
            <a:pPr marL="0" indent="0">
              <a:buNone/>
            </a:pPr>
            <a:r>
              <a:rPr lang="ru-RU" sz="1600" dirty="0"/>
              <a:t>B = { 20000, 20001, ...., 29999, 30000}</a:t>
            </a:r>
          </a:p>
          <a:p>
            <a:pPr marL="0" indent="0">
              <a:buNone/>
            </a:pPr>
            <a:endParaRPr lang="ru-RU" sz="1600" dirty="0"/>
          </a:p>
          <a:p>
            <a:pPr marL="0" indent="0">
              <a:buNone/>
            </a:pPr>
            <a:r>
              <a:rPr lang="ru-RU" sz="1600" dirty="0"/>
              <a:t>Начинается процедура слияния, как было показано выше.</a:t>
            </a:r>
          </a:p>
          <a:p>
            <a:pPr marL="0" indent="0">
              <a:buNone/>
            </a:pPr>
            <a:r>
              <a:rPr lang="ru-RU" sz="1600" dirty="0"/>
              <a:t>На каждой операции копирования элемента из временного или большего </a:t>
            </a:r>
            <a:r>
              <a:rPr lang="ru-RU" sz="1600" dirty="0" err="1"/>
              <a:t>подмассива</a:t>
            </a:r>
            <a:r>
              <a:rPr lang="ru-RU" sz="1600" dirty="0"/>
              <a:t> в результирующий запоминается, из какого именно </a:t>
            </a:r>
            <a:r>
              <a:rPr lang="ru-RU" sz="1600" dirty="0" err="1"/>
              <a:t>подмассива</a:t>
            </a:r>
            <a:r>
              <a:rPr lang="ru-RU" sz="1600" dirty="0"/>
              <a:t> был элемент.</a:t>
            </a:r>
          </a:p>
          <a:p>
            <a:pPr marL="0" indent="0">
              <a:buNone/>
            </a:pPr>
            <a:r>
              <a:rPr lang="ru-RU" sz="1600" dirty="0"/>
              <a:t>Если уже некоторое количество элементов (в данной реализации алгоритма это число равно 7) было взято из одного и того же массива — предполагается, что и дальше нам придётся брать данные из него. Чтобы подтвердить эту идею, алгоритм переходит в режим «галопа», то есть перемещается по массиву-претенденту на поставку следующей большой порции данных бинарным поиском (массив упорядочен) текущего элемента из второго соединяемого массива.</a:t>
            </a:r>
          </a:p>
          <a:p>
            <a:pPr marL="0" indent="0">
              <a:buNone/>
            </a:pPr>
            <a:r>
              <a:rPr lang="ru-RU" sz="1600" dirty="0"/>
              <a:t>В момент, когда данные из текущего массива-поставщика больше не подходят (или был достигнут конец массива), данные копируются целиком.</a:t>
            </a:r>
          </a:p>
        </p:txBody>
      </p:sp>
    </p:spTree>
    <p:extLst>
      <p:ext uri="{BB962C8B-B14F-4D97-AF65-F5344CB8AC3E}">
        <p14:creationId xmlns:p14="http://schemas.microsoft.com/office/powerpoint/2010/main" val="2720579597"/>
      </p:ext>
    </p:extLst>
  </p:cSld>
  <p:clrMapOvr>
    <a:masterClrMapping/>
  </p:clrMapOvr>
</p:sld>
</file>

<file path=ppt/theme/theme1.xml><?xml version="1.0" encoding="utf-8"?>
<a:theme xmlns:a="http://schemas.openxmlformats.org/drawingml/2006/main" name="FEFU_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FEFU_presentation</Template>
  <TotalTime>522</TotalTime>
  <Words>699</Words>
  <Application>Microsoft Office PowerPoint</Application>
  <PresentationFormat>Широкоэкранный</PresentationFormat>
  <Paragraphs>114</Paragraphs>
  <Slides>23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FEFU_presentation</vt:lpstr>
      <vt:lpstr>ЭКСПЕРИМЕНТАЛЬНОЕ ИССЛЕДОВАНИЕ АЛГОРИТМОВ СОРТИРОВОК TIMSORT И MERGESORT</vt:lpstr>
      <vt:lpstr>Цели и задачи</vt:lpstr>
      <vt:lpstr>Описание алгоритма MergeSort</vt:lpstr>
      <vt:lpstr>Пример работы алгоритма сортировки слиянием</vt:lpstr>
      <vt:lpstr>Анализ алгоритма MergeSort</vt:lpstr>
      <vt:lpstr>Используемые понятия</vt:lpstr>
      <vt:lpstr>Описание алгоритма TimSort</vt:lpstr>
      <vt:lpstr>Процедура слияния run’ов</vt:lpstr>
      <vt:lpstr>Модификация алгоритма</vt:lpstr>
      <vt:lpstr>Пример работы TimSort</vt:lpstr>
      <vt:lpstr>Анализ сортировки Timsort</vt:lpstr>
      <vt:lpstr>Описание компьютерной программы</vt:lpstr>
      <vt:lpstr>Описание компьютерной программы</vt:lpstr>
      <vt:lpstr>Описание компьютерной программы</vt:lpstr>
      <vt:lpstr>Презентация PowerPoint</vt:lpstr>
      <vt:lpstr>Архитектура КП</vt:lpstr>
      <vt:lpstr>Экспериментальные исследования</vt:lpstr>
      <vt:lpstr>Эксперимент 1</vt:lpstr>
      <vt:lpstr>Эксперимент 2</vt:lpstr>
      <vt:lpstr>Эксперимент 3</vt:lpstr>
      <vt:lpstr>Эксперимент 4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ЭКСПЕРИМЕНТАЛЬНОЕ ИССЛЕДОВАНИЕ АЛГОРИТМОВ СОРТИРОВОК TIMSORT И MERGESORT</dc:title>
  <dc:creator>Сысоев Григорий Михайлович</dc:creator>
  <cp:lastModifiedBy>Сысоев Григорий Михайлович</cp:lastModifiedBy>
  <cp:revision>33</cp:revision>
  <dcterms:created xsi:type="dcterms:W3CDTF">2018-07-01T16:16:05Z</dcterms:created>
  <dcterms:modified xsi:type="dcterms:W3CDTF">2018-07-04T16:06:04Z</dcterms:modified>
</cp:coreProperties>
</file>